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4"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17B"/>
    <a:srgbClr val="5654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30" d="100"/>
          <a:sy n="130" d="100"/>
        </p:scale>
        <p:origin x="483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Ahmann" userId="87af786d-f9e0-4923-a81d-5d04bde53bf2" providerId="ADAL" clId="{FFF1FC81-3604-46C7-B046-1198E0AC53EF}"/>
    <pc:docChg chg="custSel modSld">
      <pc:chgData name="Tom Ahmann" userId="87af786d-f9e0-4923-a81d-5d04bde53bf2" providerId="ADAL" clId="{FFF1FC81-3604-46C7-B046-1198E0AC53EF}" dt="2023-12-05T13:12:08.381" v="109" actId="20577"/>
      <pc:docMkLst>
        <pc:docMk/>
      </pc:docMkLst>
      <pc:sldChg chg="modSp">
        <pc:chgData name="Tom Ahmann" userId="87af786d-f9e0-4923-a81d-5d04bde53bf2" providerId="ADAL" clId="{FFF1FC81-3604-46C7-B046-1198E0AC53EF}" dt="2023-12-05T13:12:08.381" v="109" actId="20577"/>
        <pc:sldMkLst>
          <pc:docMk/>
          <pc:sldMk cId="2154400649" sldId="264"/>
        </pc:sldMkLst>
        <pc:spChg chg="mod">
          <ac:chgData name="Tom Ahmann" userId="87af786d-f9e0-4923-a81d-5d04bde53bf2" providerId="ADAL" clId="{FFF1FC81-3604-46C7-B046-1198E0AC53EF}" dt="2023-12-05T13:12:08.381" v="109" actId="20577"/>
          <ac:spMkLst>
            <pc:docMk/>
            <pc:sldMk cId="2154400649" sldId="264"/>
            <ac:spMk id="3" creationId="{00000000-0000-0000-0000-000000000000}"/>
          </ac:spMkLst>
        </pc:spChg>
      </pc:sldChg>
    </pc:docChg>
  </pc:docChgLst>
  <pc:docChgLst>
    <pc:chgData name="Tom Ahmann" userId="87af786d-f9e0-4923-a81d-5d04bde53bf2" providerId="ADAL" clId="{B8736920-682C-400E-9362-AA7F039A1C3B}"/>
    <pc:docChg chg="delSld modSld">
      <pc:chgData name="Tom Ahmann" userId="87af786d-f9e0-4923-a81d-5d04bde53bf2" providerId="ADAL" clId="{B8736920-682C-400E-9362-AA7F039A1C3B}" dt="2023-12-05T13:17:37.415" v="36" actId="20577"/>
      <pc:docMkLst>
        <pc:docMk/>
      </pc:docMkLst>
      <pc:sldChg chg="modSp">
        <pc:chgData name="Tom Ahmann" userId="87af786d-f9e0-4923-a81d-5d04bde53bf2" providerId="ADAL" clId="{B8736920-682C-400E-9362-AA7F039A1C3B}" dt="2023-12-05T13:17:37.415" v="36" actId="20577"/>
        <pc:sldMkLst>
          <pc:docMk/>
          <pc:sldMk cId="2952607348" sldId="257"/>
        </pc:sldMkLst>
        <pc:spChg chg="mod">
          <ac:chgData name="Tom Ahmann" userId="87af786d-f9e0-4923-a81d-5d04bde53bf2" providerId="ADAL" clId="{B8736920-682C-400E-9362-AA7F039A1C3B}" dt="2023-12-05T13:17:27.228" v="28" actId="20577"/>
          <ac:spMkLst>
            <pc:docMk/>
            <pc:sldMk cId="2952607348" sldId="257"/>
            <ac:spMk id="2" creationId="{00000000-0000-0000-0000-000000000000}"/>
          </ac:spMkLst>
        </pc:spChg>
        <pc:spChg chg="mod">
          <ac:chgData name="Tom Ahmann" userId="87af786d-f9e0-4923-a81d-5d04bde53bf2" providerId="ADAL" clId="{B8736920-682C-400E-9362-AA7F039A1C3B}" dt="2023-12-05T13:17:37.415" v="36" actId="20577"/>
          <ac:spMkLst>
            <pc:docMk/>
            <pc:sldMk cId="2952607348" sldId="257"/>
            <ac:spMk id="3" creationId="{00000000-0000-0000-0000-000000000000}"/>
          </ac:spMkLst>
        </pc:spChg>
      </pc:sldChg>
      <pc:sldChg chg="del">
        <pc:chgData name="Tom Ahmann" userId="87af786d-f9e0-4923-a81d-5d04bde53bf2" providerId="ADAL" clId="{B8736920-682C-400E-9362-AA7F039A1C3B}" dt="2023-12-05T13:13:03.856" v="2" actId="2696"/>
        <pc:sldMkLst>
          <pc:docMk/>
          <pc:sldMk cId="2969893509" sldId="260"/>
        </pc:sldMkLst>
      </pc:sldChg>
      <pc:sldChg chg="del">
        <pc:chgData name="Tom Ahmann" userId="87af786d-f9e0-4923-a81d-5d04bde53bf2" providerId="ADAL" clId="{B8736920-682C-400E-9362-AA7F039A1C3B}" dt="2023-12-05T13:13:00.655" v="1" actId="2696"/>
        <pc:sldMkLst>
          <pc:docMk/>
          <pc:sldMk cId="1177599590" sldId="261"/>
        </pc:sldMkLst>
      </pc:sldChg>
      <pc:sldChg chg="del">
        <pc:chgData name="Tom Ahmann" userId="87af786d-f9e0-4923-a81d-5d04bde53bf2" providerId="ADAL" clId="{B8736920-682C-400E-9362-AA7F039A1C3B}" dt="2023-12-05T13:12:57.307" v="0" actId="2696"/>
        <pc:sldMkLst>
          <pc:docMk/>
          <pc:sldMk cId="3279641138" sldId="26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224D5BA7-EA0B-4D3E-BE93-0EFC15BE3454}" type="datetimeFigureOut">
              <a:rPr lang="de-DE" smtClean="0"/>
              <a:t>05.12.2023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BA2CC8-3594-479F-89F6-D73D59B1854B}" type="slidenum">
              <a:rPr lang="de-DE" smtClean="0"/>
              <a:t>‹Nr.›</a:t>
            </a:fld>
            <a:endParaRPr lang="de-DE"/>
          </a:p>
        </p:txBody>
      </p:sp>
    </p:spTree>
    <p:extLst>
      <p:ext uri="{BB962C8B-B14F-4D97-AF65-F5344CB8AC3E}">
        <p14:creationId xmlns:p14="http://schemas.microsoft.com/office/powerpoint/2010/main" val="230551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24D5BA7-EA0B-4D3E-BE93-0EFC15BE3454}" type="datetimeFigureOut">
              <a:rPr lang="de-DE" smtClean="0"/>
              <a:t>05.12.2023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BA2CC8-3594-479F-89F6-D73D59B1854B}" type="slidenum">
              <a:rPr lang="de-DE" smtClean="0"/>
              <a:t>‹Nr.›</a:t>
            </a:fld>
            <a:endParaRPr lang="de-DE"/>
          </a:p>
        </p:txBody>
      </p:sp>
    </p:spTree>
    <p:extLst>
      <p:ext uri="{BB962C8B-B14F-4D97-AF65-F5344CB8AC3E}">
        <p14:creationId xmlns:p14="http://schemas.microsoft.com/office/powerpoint/2010/main" val="2428923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24D5BA7-EA0B-4D3E-BE93-0EFC15BE3454}" type="datetimeFigureOut">
              <a:rPr lang="de-DE" smtClean="0"/>
              <a:t>05.12.2023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BA2CC8-3594-479F-89F6-D73D59B1854B}" type="slidenum">
              <a:rPr lang="de-DE" smtClean="0"/>
              <a:t>‹Nr.›</a:t>
            </a:fld>
            <a:endParaRPr lang="de-DE"/>
          </a:p>
        </p:txBody>
      </p:sp>
    </p:spTree>
    <p:extLst>
      <p:ext uri="{BB962C8B-B14F-4D97-AF65-F5344CB8AC3E}">
        <p14:creationId xmlns:p14="http://schemas.microsoft.com/office/powerpoint/2010/main" val="3262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224D5BA7-EA0B-4D3E-BE93-0EFC15BE3454}" type="datetimeFigureOut">
              <a:rPr lang="de-DE" smtClean="0"/>
              <a:t>05.12.2023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BA2CC8-3594-479F-89F6-D73D59B1854B}" type="slidenum">
              <a:rPr lang="de-DE" smtClean="0"/>
              <a:t>‹Nr.›</a:t>
            </a:fld>
            <a:endParaRPr lang="de-DE"/>
          </a:p>
        </p:txBody>
      </p:sp>
    </p:spTree>
    <p:extLst>
      <p:ext uri="{BB962C8B-B14F-4D97-AF65-F5344CB8AC3E}">
        <p14:creationId xmlns:p14="http://schemas.microsoft.com/office/powerpoint/2010/main" val="392377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224D5BA7-EA0B-4D3E-BE93-0EFC15BE3454}" type="datetimeFigureOut">
              <a:rPr lang="de-DE" smtClean="0"/>
              <a:t>05.12.2023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EBA2CC8-3594-479F-89F6-D73D59B1854B}" type="slidenum">
              <a:rPr lang="de-DE" smtClean="0"/>
              <a:t>‹Nr.›</a:t>
            </a:fld>
            <a:endParaRPr lang="de-DE"/>
          </a:p>
        </p:txBody>
      </p:sp>
    </p:spTree>
    <p:extLst>
      <p:ext uri="{BB962C8B-B14F-4D97-AF65-F5344CB8AC3E}">
        <p14:creationId xmlns:p14="http://schemas.microsoft.com/office/powerpoint/2010/main" val="111146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224D5BA7-EA0B-4D3E-BE93-0EFC15BE3454}" type="datetimeFigureOut">
              <a:rPr lang="de-DE" smtClean="0"/>
              <a:t>05.12.2023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EBA2CC8-3594-479F-89F6-D73D59B1854B}" type="slidenum">
              <a:rPr lang="de-DE" smtClean="0"/>
              <a:t>‹Nr.›</a:t>
            </a:fld>
            <a:endParaRPr lang="de-DE"/>
          </a:p>
        </p:txBody>
      </p:sp>
    </p:spTree>
    <p:extLst>
      <p:ext uri="{BB962C8B-B14F-4D97-AF65-F5344CB8AC3E}">
        <p14:creationId xmlns:p14="http://schemas.microsoft.com/office/powerpoint/2010/main" val="200906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24D5BA7-EA0B-4D3E-BE93-0EFC15BE3454}" type="datetimeFigureOut">
              <a:rPr lang="de-DE" smtClean="0"/>
              <a:t>05.12.2023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EBA2CC8-3594-479F-89F6-D73D59B1854B}" type="slidenum">
              <a:rPr lang="de-DE" smtClean="0"/>
              <a:t>‹Nr.›</a:t>
            </a:fld>
            <a:endParaRPr lang="de-DE"/>
          </a:p>
        </p:txBody>
      </p:sp>
    </p:spTree>
    <p:extLst>
      <p:ext uri="{BB962C8B-B14F-4D97-AF65-F5344CB8AC3E}">
        <p14:creationId xmlns:p14="http://schemas.microsoft.com/office/powerpoint/2010/main" val="3228348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224D5BA7-EA0B-4D3E-BE93-0EFC15BE3454}" type="datetimeFigureOut">
              <a:rPr lang="de-DE" smtClean="0"/>
              <a:t>05.12.2023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EBA2CC8-3594-479F-89F6-D73D59B1854B}" type="slidenum">
              <a:rPr lang="de-DE" smtClean="0"/>
              <a:t>‹Nr.›</a:t>
            </a:fld>
            <a:endParaRPr lang="de-DE"/>
          </a:p>
        </p:txBody>
      </p:sp>
    </p:spTree>
    <p:extLst>
      <p:ext uri="{BB962C8B-B14F-4D97-AF65-F5344CB8AC3E}">
        <p14:creationId xmlns:p14="http://schemas.microsoft.com/office/powerpoint/2010/main" val="355313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24D5BA7-EA0B-4D3E-BE93-0EFC15BE3454}" type="datetimeFigureOut">
              <a:rPr lang="de-DE" smtClean="0"/>
              <a:t>05.12.2023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EBA2CC8-3594-479F-89F6-D73D59B1854B}" type="slidenum">
              <a:rPr lang="de-DE" smtClean="0"/>
              <a:t>‹Nr.›</a:t>
            </a:fld>
            <a:endParaRPr lang="de-DE"/>
          </a:p>
        </p:txBody>
      </p:sp>
    </p:spTree>
    <p:extLst>
      <p:ext uri="{BB962C8B-B14F-4D97-AF65-F5344CB8AC3E}">
        <p14:creationId xmlns:p14="http://schemas.microsoft.com/office/powerpoint/2010/main" val="393698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24D5BA7-EA0B-4D3E-BE93-0EFC15BE3454}" type="datetimeFigureOut">
              <a:rPr lang="de-DE" smtClean="0"/>
              <a:t>05.12.2023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EBA2CC8-3594-479F-89F6-D73D59B1854B}" type="slidenum">
              <a:rPr lang="de-DE" smtClean="0"/>
              <a:t>‹Nr.›</a:t>
            </a:fld>
            <a:endParaRPr lang="de-DE"/>
          </a:p>
        </p:txBody>
      </p:sp>
    </p:spTree>
    <p:extLst>
      <p:ext uri="{BB962C8B-B14F-4D97-AF65-F5344CB8AC3E}">
        <p14:creationId xmlns:p14="http://schemas.microsoft.com/office/powerpoint/2010/main" val="571014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224D5BA7-EA0B-4D3E-BE93-0EFC15BE3454}" type="datetimeFigureOut">
              <a:rPr lang="de-DE" smtClean="0"/>
              <a:t>05.12.2023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EBA2CC8-3594-479F-89F6-D73D59B1854B}" type="slidenum">
              <a:rPr lang="de-DE" smtClean="0"/>
              <a:t>‹Nr.›</a:t>
            </a:fld>
            <a:endParaRPr lang="de-DE"/>
          </a:p>
        </p:txBody>
      </p:sp>
    </p:spTree>
    <p:extLst>
      <p:ext uri="{BB962C8B-B14F-4D97-AF65-F5344CB8AC3E}">
        <p14:creationId xmlns:p14="http://schemas.microsoft.com/office/powerpoint/2010/main" val="954172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D5BA7-EA0B-4D3E-BE93-0EFC15BE3454}" type="datetimeFigureOut">
              <a:rPr lang="de-DE" smtClean="0"/>
              <a:t>05.12.2023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A2CC8-3594-479F-89F6-D73D59B1854B}" type="slidenum">
              <a:rPr lang="de-DE" smtClean="0"/>
              <a:t>‹Nr.›</a:t>
            </a:fld>
            <a:endParaRPr lang="de-DE"/>
          </a:p>
        </p:txBody>
      </p:sp>
    </p:spTree>
    <p:extLst>
      <p:ext uri="{BB962C8B-B14F-4D97-AF65-F5344CB8AC3E}">
        <p14:creationId xmlns:p14="http://schemas.microsoft.com/office/powerpoint/2010/main" val="2010725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18657" y="804194"/>
            <a:ext cx="9144000" cy="1689552"/>
          </a:xfrm>
        </p:spPr>
        <p:txBody>
          <a:bodyPr>
            <a:normAutofit/>
          </a:bodyPr>
          <a:lstStyle/>
          <a:p>
            <a:pPr algn="l"/>
            <a:r>
              <a:rPr lang="de-DE" sz="4400" b="1" dirty="0">
                <a:solidFill>
                  <a:srgbClr val="A09574"/>
                </a:solidFill>
                <a:latin typeface="+mn-lt"/>
              </a:rPr>
              <a:t>NVOCC – </a:t>
            </a:r>
            <a:br>
              <a:rPr lang="de-DE" sz="4400" b="1" dirty="0">
                <a:solidFill>
                  <a:srgbClr val="A09574"/>
                </a:solidFill>
                <a:latin typeface="+mn-lt"/>
              </a:rPr>
            </a:br>
            <a:r>
              <a:rPr lang="de-DE" sz="4400" b="1" dirty="0">
                <a:solidFill>
                  <a:srgbClr val="A09574"/>
                </a:solidFill>
                <a:latin typeface="+mn-lt"/>
              </a:rPr>
              <a:t>Service der neuesten Generation</a:t>
            </a:r>
          </a:p>
        </p:txBody>
      </p:sp>
      <p:pic>
        <p:nvPicPr>
          <p:cNvPr id="5" name="Grafik 4"/>
          <p:cNvPicPr>
            <a:picLocks noChangeAspect="1"/>
          </p:cNvPicPr>
          <p:nvPr/>
        </p:nvPicPr>
        <p:blipFill>
          <a:blip r:embed="rId2"/>
          <a:stretch>
            <a:fillRect/>
          </a:stretch>
        </p:blipFill>
        <p:spPr>
          <a:xfrm>
            <a:off x="718657" y="2670534"/>
            <a:ext cx="10169236" cy="4014610"/>
          </a:xfrm>
          <a:prstGeom prst="rect">
            <a:avLst/>
          </a:prstGeom>
        </p:spPr>
      </p:pic>
      <p:sp>
        <p:nvSpPr>
          <p:cNvPr id="3" name="Untertitel 2"/>
          <p:cNvSpPr>
            <a:spLocks noGrp="1"/>
          </p:cNvSpPr>
          <p:nvPr>
            <p:ph type="subTitle" idx="1"/>
          </p:nvPr>
        </p:nvSpPr>
        <p:spPr/>
        <p:txBody>
          <a:bodyPr/>
          <a:lstStyle/>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6764" y="-3510"/>
            <a:ext cx="3197829" cy="1243190"/>
          </a:xfrm>
          <a:prstGeom prst="rect">
            <a:avLst/>
          </a:prstGeom>
        </p:spPr>
      </p:pic>
      <p:sp>
        <p:nvSpPr>
          <p:cNvPr id="6" name="Textfeld 5"/>
          <p:cNvSpPr txBox="1"/>
          <p:nvPr/>
        </p:nvSpPr>
        <p:spPr>
          <a:xfrm>
            <a:off x="12027187" y="2304488"/>
            <a:ext cx="164813" cy="2305108"/>
          </a:xfrm>
          <a:prstGeom prst="rect">
            <a:avLst/>
          </a:prstGeom>
          <a:solidFill>
            <a:srgbClr val="34717B"/>
          </a:solidFill>
        </p:spPr>
        <p:txBody>
          <a:bodyPr wrap="square" rtlCol="0">
            <a:spAutoFit/>
          </a:bodyPr>
          <a:lstStyle/>
          <a:p>
            <a:endParaRPr lang="de-DE" dirty="0"/>
          </a:p>
        </p:txBody>
      </p:sp>
      <p:pic>
        <p:nvPicPr>
          <p:cNvPr id="7" name="Grafik 6"/>
          <p:cNvPicPr>
            <a:picLocks noChangeAspect="1"/>
          </p:cNvPicPr>
          <p:nvPr/>
        </p:nvPicPr>
        <p:blipFill>
          <a:blip r:embed="rId4"/>
          <a:stretch>
            <a:fillRect/>
          </a:stretch>
        </p:blipFill>
        <p:spPr>
          <a:xfrm>
            <a:off x="12027187" y="0"/>
            <a:ext cx="164606" cy="2304488"/>
          </a:xfrm>
          <a:prstGeom prst="rect">
            <a:avLst/>
          </a:prstGeom>
          <a:solidFill>
            <a:srgbClr val="34717B"/>
          </a:solidFill>
          <a:ln>
            <a:noFill/>
          </a:ln>
        </p:spPr>
      </p:pic>
      <p:sp>
        <p:nvSpPr>
          <p:cNvPr id="8" name="Textfeld 7"/>
          <p:cNvSpPr txBox="1"/>
          <p:nvPr/>
        </p:nvSpPr>
        <p:spPr>
          <a:xfrm>
            <a:off x="12027187" y="4609596"/>
            <a:ext cx="164813" cy="2248404"/>
          </a:xfrm>
          <a:prstGeom prst="rect">
            <a:avLst/>
          </a:prstGeom>
          <a:solidFill>
            <a:srgbClr val="56544F"/>
          </a:solidFill>
        </p:spPr>
        <p:txBody>
          <a:bodyPr wrap="square" rtlCol="0">
            <a:spAutoFit/>
          </a:bodyPr>
          <a:lstStyle/>
          <a:p>
            <a:endParaRPr lang="de-DE" dirty="0"/>
          </a:p>
        </p:txBody>
      </p:sp>
    </p:spTree>
    <p:extLst>
      <p:ext uri="{BB962C8B-B14F-4D97-AF65-F5344CB8AC3E}">
        <p14:creationId xmlns:p14="http://schemas.microsoft.com/office/powerpoint/2010/main" val="1415829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8932" y="418301"/>
            <a:ext cx="9144000" cy="1689552"/>
          </a:xfrm>
        </p:spPr>
        <p:txBody>
          <a:bodyPr>
            <a:normAutofit/>
          </a:bodyPr>
          <a:lstStyle/>
          <a:p>
            <a:pPr algn="l"/>
            <a:r>
              <a:rPr lang="de-DE" sz="3010" b="1" dirty="0">
                <a:solidFill>
                  <a:srgbClr val="A09574"/>
                </a:solidFill>
                <a:latin typeface="+mn-lt"/>
              </a:rPr>
              <a:t>Die Welt im Blick. Hamburg, Bremen und Rotterdam im Herzen.</a:t>
            </a:r>
          </a:p>
        </p:txBody>
      </p:sp>
      <p:sp>
        <p:nvSpPr>
          <p:cNvPr id="3" name="Untertitel 2"/>
          <p:cNvSpPr>
            <a:spLocks noGrp="1"/>
          </p:cNvSpPr>
          <p:nvPr>
            <p:ph type="subTitle" idx="1"/>
          </p:nvPr>
        </p:nvSpPr>
        <p:spPr>
          <a:xfrm>
            <a:off x="508932" y="2417096"/>
            <a:ext cx="10749094" cy="3553771"/>
          </a:xfrm>
        </p:spPr>
        <p:txBody>
          <a:bodyPr>
            <a:normAutofit/>
          </a:bodyPr>
          <a:lstStyle/>
          <a:p>
            <a:pPr algn="l"/>
            <a:r>
              <a:rPr lang="de-DE" sz="1600">
                <a:latin typeface="+mj-lt"/>
              </a:rPr>
              <a:t>Die CLG ist ein </a:t>
            </a:r>
            <a:r>
              <a:rPr lang="de-DE" sz="1600" dirty="0">
                <a:latin typeface="+mj-lt"/>
              </a:rPr>
              <a:t>inhabergeführtes Logistik-Unternehmen.</a:t>
            </a:r>
            <a:br>
              <a:rPr lang="de-DE" sz="1600" dirty="0">
                <a:latin typeface="+mj-lt"/>
              </a:rPr>
            </a:br>
            <a:r>
              <a:rPr lang="de-DE" sz="1600" dirty="0">
                <a:latin typeface="+mj-lt"/>
              </a:rPr>
              <a:t>Wir bieten Spediteuren das volle Programm der Logistikdienstleistung. Ob Seefracht, Luftfracht, LKW-Transporte, Import &amp; Export, Lager oder Verzollung. Mit effizienter Verzahnung der einzelnen Transportbereiche schaffen wir wirtschaftliche Lösungen für komplette Logistikkonzepte. Vor allem in unserem Kerngeschäft „Seefracht Voll- und Sammelcontainer“ können wir Ihnen als neutraler NVOCC Dienstleister attraktive Export- und Importverladungen anbieten.</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924" y="109058"/>
            <a:ext cx="3197829" cy="1243190"/>
          </a:xfrm>
          <a:prstGeom prst="rect">
            <a:avLst/>
          </a:prstGeom>
        </p:spPr>
      </p:pic>
      <p:pic>
        <p:nvPicPr>
          <p:cNvPr id="6" name="Grafik 5"/>
          <p:cNvPicPr>
            <a:picLocks noChangeAspect="1"/>
          </p:cNvPicPr>
          <p:nvPr/>
        </p:nvPicPr>
        <p:blipFill>
          <a:blip r:embed="rId3"/>
          <a:stretch>
            <a:fillRect/>
          </a:stretch>
        </p:blipFill>
        <p:spPr>
          <a:xfrm>
            <a:off x="2320133" y="4045527"/>
            <a:ext cx="6562645" cy="2590800"/>
          </a:xfrm>
          <a:prstGeom prst="rect">
            <a:avLst/>
          </a:prstGeom>
        </p:spPr>
      </p:pic>
      <p:sp>
        <p:nvSpPr>
          <p:cNvPr id="7" name="Textfeld 6"/>
          <p:cNvSpPr txBox="1"/>
          <p:nvPr/>
        </p:nvSpPr>
        <p:spPr>
          <a:xfrm>
            <a:off x="12027187" y="2304488"/>
            <a:ext cx="164813" cy="2305108"/>
          </a:xfrm>
          <a:prstGeom prst="rect">
            <a:avLst/>
          </a:prstGeom>
          <a:solidFill>
            <a:srgbClr val="34717B"/>
          </a:solidFill>
        </p:spPr>
        <p:txBody>
          <a:bodyPr wrap="square" rtlCol="0">
            <a:spAutoFit/>
          </a:bodyPr>
          <a:lstStyle/>
          <a:p>
            <a:endParaRPr lang="de-DE" dirty="0"/>
          </a:p>
        </p:txBody>
      </p:sp>
      <p:pic>
        <p:nvPicPr>
          <p:cNvPr id="8" name="Grafik 7"/>
          <p:cNvPicPr>
            <a:picLocks noChangeAspect="1"/>
          </p:cNvPicPr>
          <p:nvPr/>
        </p:nvPicPr>
        <p:blipFill>
          <a:blip r:embed="rId4"/>
          <a:stretch>
            <a:fillRect/>
          </a:stretch>
        </p:blipFill>
        <p:spPr>
          <a:xfrm>
            <a:off x="12027187" y="0"/>
            <a:ext cx="164606" cy="2304488"/>
          </a:xfrm>
          <a:prstGeom prst="rect">
            <a:avLst/>
          </a:prstGeom>
          <a:solidFill>
            <a:srgbClr val="34717B"/>
          </a:solidFill>
          <a:ln>
            <a:noFill/>
          </a:ln>
        </p:spPr>
      </p:pic>
      <p:sp>
        <p:nvSpPr>
          <p:cNvPr id="9" name="Textfeld 8"/>
          <p:cNvSpPr txBox="1"/>
          <p:nvPr/>
        </p:nvSpPr>
        <p:spPr>
          <a:xfrm>
            <a:off x="12027187" y="4609596"/>
            <a:ext cx="164813" cy="2248404"/>
          </a:xfrm>
          <a:prstGeom prst="rect">
            <a:avLst/>
          </a:prstGeom>
          <a:solidFill>
            <a:srgbClr val="56544F"/>
          </a:solidFill>
        </p:spPr>
        <p:txBody>
          <a:bodyPr wrap="square" rtlCol="0">
            <a:spAutoFit/>
          </a:bodyPr>
          <a:lstStyle/>
          <a:p>
            <a:endParaRPr lang="de-DE" dirty="0"/>
          </a:p>
        </p:txBody>
      </p:sp>
    </p:spTree>
    <p:extLst>
      <p:ext uri="{BB962C8B-B14F-4D97-AF65-F5344CB8AC3E}">
        <p14:creationId xmlns:p14="http://schemas.microsoft.com/office/powerpoint/2010/main" val="2952607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8932" y="418301"/>
            <a:ext cx="9144000" cy="1689552"/>
          </a:xfrm>
        </p:spPr>
        <p:txBody>
          <a:bodyPr>
            <a:normAutofit/>
          </a:bodyPr>
          <a:lstStyle/>
          <a:p>
            <a:pPr algn="l"/>
            <a:r>
              <a:rPr lang="de-DE" sz="3010" b="1" dirty="0">
                <a:solidFill>
                  <a:srgbClr val="A09574"/>
                </a:solidFill>
                <a:latin typeface="+mn-lt"/>
              </a:rPr>
              <a:t>Kommunikation die verbindet und Zufriedenheit schafft!</a:t>
            </a:r>
          </a:p>
        </p:txBody>
      </p:sp>
      <p:sp>
        <p:nvSpPr>
          <p:cNvPr id="3" name="Untertitel 2"/>
          <p:cNvSpPr>
            <a:spLocks noGrp="1"/>
          </p:cNvSpPr>
          <p:nvPr>
            <p:ph type="subTitle" idx="1"/>
          </p:nvPr>
        </p:nvSpPr>
        <p:spPr>
          <a:xfrm>
            <a:off x="508932" y="2417096"/>
            <a:ext cx="10749094" cy="3553771"/>
          </a:xfrm>
        </p:spPr>
        <p:txBody>
          <a:bodyPr>
            <a:normAutofit/>
          </a:bodyPr>
          <a:lstStyle/>
          <a:p>
            <a:pPr algn="l"/>
            <a:r>
              <a:rPr lang="de-DE" sz="1600" dirty="0">
                <a:latin typeface="+mj-lt"/>
              </a:rPr>
              <a:t>Unser hochqualifiziertes Team verfügt über langjährige Fach- und Branchenkenntnisse und hält somit ein hervorragendes und zuverlässiges Agentennetzwerk für Sie bereit. Mit vollem Engagement, äußerster Professionalität und Leidenschaft für Transport und Logistik stehen wir Ihnen jederzeit zur Verfügung. Wir legen größten Wert auf Ihre Zufriedenheit. Ein schneller und reibungsloser Informationsfluss, sowie die Neutralität Ihrer Daten sind für uns genauso selbstverständlich, wie die fachkundige und zuverlässige Abwicklung Ihrer Fracht. Modernste Soft- und Hardware lässt uns dieses Ziel immer auf schnellstem Wege und termingerecht erreichen. Wir beraten Sie gern hinsichtlich eines Zeit- und Kostenmanagements.</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924" y="109058"/>
            <a:ext cx="3197829" cy="1243190"/>
          </a:xfrm>
          <a:prstGeom prst="rect">
            <a:avLst/>
          </a:prstGeom>
        </p:spPr>
      </p:pic>
      <p:pic>
        <p:nvPicPr>
          <p:cNvPr id="5" name="Grafik 4"/>
          <p:cNvPicPr>
            <a:picLocks noChangeAspect="1"/>
          </p:cNvPicPr>
          <p:nvPr/>
        </p:nvPicPr>
        <p:blipFill>
          <a:blip r:embed="rId3"/>
          <a:stretch>
            <a:fillRect/>
          </a:stretch>
        </p:blipFill>
        <p:spPr>
          <a:xfrm>
            <a:off x="2489642" y="3959513"/>
            <a:ext cx="6430719" cy="2542011"/>
          </a:xfrm>
          <a:prstGeom prst="rect">
            <a:avLst/>
          </a:prstGeom>
        </p:spPr>
      </p:pic>
      <p:sp>
        <p:nvSpPr>
          <p:cNvPr id="7" name="Textfeld 6"/>
          <p:cNvSpPr txBox="1"/>
          <p:nvPr/>
        </p:nvSpPr>
        <p:spPr>
          <a:xfrm>
            <a:off x="12027187" y="2304488"/>
            <a:ext cx="164813" cy="2305108"/>
          </a:xfrm>
          <a:prstGeom prst="rect">
            <a:avLst/>
          </a:prstGeom>
          <a:solidFill>
            <a:srgbClr val="34717B"/>
          </a:solidFill>
        </p:spPr>
        <p:txBody>
          <a:bodyPr wrap="square" rtlCol="0">
            <a:spAutoFit/>
          </a:bodyPr>
          <a:lstStyle/>
          <a:p>
            <a:endParaRPr lang="de-DE" dirty="0"/>
          </a:p>
        </p:txBody>
      </p:sp>
      <p:pic>
        <p:nvPicPr>
          <p:cNvPr id="8" name="Grafik 7"/>
          <p:cNvPicPr>
            <a:picLocks noChangeAspect="1"/>
          </p:cNvPicPr>
          <p:nvPr/>
        </p:nvPicPr>
        <p:blipFill>
          <a:blip r:embed="rId4"/>
          <a:stretch>
            <a:fillRect/>
          </a:stretch>
        </p:blipFill>
        <p:spPr>
          <a:xfrm>
            <a:off x="12027187" y="0"/>
            <a:ext cx="164606" cy="2304488"/>
          </a:xfrm>
          <a:prstGeom prst="rect">
            <a:avLst/>
          </a:prstGeom>
          <a:solidFill>
            <a:srgbClr val="34717B"/>
          </a:solidFill>
          <a:ln>
            <a:noFill/>
          </a:ln>
        </p:spPr>
      </p:pic>
      <p:sp>
        <p:nvSpPr>
          <p:cNvPr id="9" name="Textfeld 8"/>
          <p:cNvSpPr txBox="1"/>
          <p:nvPr/>
        </p:nvSpPr>
        <p:spPr>
          <a:xfrm>
            <a:off x="12027187" y="4609596"/>
            <a:ext cx="164813" cy="2248404"/>
          </a:xfrm>
          <a:prstGeom prst="rect">
            <a:avLst/>
          </a:prstGeom>
          <a:solidFill>
            <a:srgbClr val="56544F"/>
          </a:solidFill>
        </p:spPr>
        <p:txBody>
          <a:bodyPr wrap="square" rtlCol="0">
            <a:spAutoFit/>
          </a:bodyPr>
          <a:lstStyle/>
          <a:p>
            <a:endParaRPr lang="de-DE" dirty="0"/>
          </a:p>
        </p:txBody>
      </p:sp>
    </p:spTree>
    <p:extLst>
      <p:ext uri="{BB962C8B-B14F-4D97-AF65-F5344CB8AC3E}">
        <p14:creationId xmlns:p14="http://schemas.microsoft.com/office/powerpoint/2010/main" val="3689288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2095" y="418301"/>
            <a:ext cx="9144000" cy="1689552"/>
          </a:xfrm>
        </p:spPr>
        <p:txBody>
          <a:bodyPr>
            <a:normAutofit/>
          </a:bodyPr>
          <a:lstStyle/>
          <a:p>
            <a:pPr algn="l"/>
            <a:r>
              <a:rPr lang="de-DE" sz="3010" b="1" dirty="0">
                <a:solidFill>
                  <a:srgbClr val="A09574"/>
                </a:solidFill>
                <a:latin typeface="+mn-lt"/>
              </a:rPr>
              <a:t>Volle Ladung. Volle Kraft voraus.</a:t>
            </a:r>
          </a:p>
        </p:txBody>
      </p:sp>
      <p:sp>
        <p:nvSpPr>
          <p:cNvPr id="3" name="Untertitel 2"/>
          <p:cNvSpPr>
            <a:spLocks noGrp="1"/>
          </p:cNvSpPr>
          <p:nvPr>
            <p:ph type="subTitle" idx="1"/>
          </p:nvPr>
        </p:nvSpPr>
        <p:spPr>
          <a:xfrm>
            <a:off x="508932" y="2298583"/>
            <a:ext cx="4079846" cy="3858936"/>
          </a:xfrm>
        </p:spPr>
        <p:txBody>
          <a:bodyPr>
            <a:normAutofit fontScale="77500" lnSpcReduction="20000"/>
          </a:bodyPr>
          <a:lstStyle/>
          <a:p>
            <a:pPr algn="l"/>
            <a:r>
              <a:rPr lang="en-US" sz="1600" b="1" dirty="0">
                <a:latin typeface="+mj-lt"/>
              </a:rPr>
              <a:t>Schnell – </a:t>
            </a:r>
            <a:r>
              <a:rPr lang="en-US" sz="1600" b="1" dirty="0" err="1">
                <a:latin typeface="+mj-lt"/>
              </a:rPr>
              <a:t>direkt</a:t>
            </a:r>
            <a:r>
              <a:rPr lang="en-US" sz="1600" b="1" dirty="0">
                <a:latin typeface="+mj-lt"/>
              </a:rPr>
              <a:t> – neutral</a:t>
            </a:r>
          </a:p>
          <a:p>
            <a:pPr algn="l"/>
            <a:r>
              <a:rPr lang="de-DE" sz="1400" dirty="0">
                <a:latin typeface="+mj-lt"/>
              </a:rPr>
              <a:t>Ex- und Import per See- und Luftfracht, speziell für den asiatischen Raum, ist unsere Rennstrecke. Ihre Import-Sendungen vor Ort zu übernehmen und für Sie bereitzustellen, gerne nach Wunsch auch direkt bei Ihnen anzuliefern, erledigen wir mit einem hohen Maße an Kompetenz und Verlässlichkeit.</a:t>
            </a:r>
            <a:endParaRPr lang="en-US" sz="1400" dirty="0">
              <a:latin typeface="+mj-lt"/>
            </a:endParaRPr>
          </a:p>
          <a:p>
            <a:pPr algn="l"/>
            <a:r>
              <a:rPr lang="en-US" sz="1600" b="1" dirty="0">
                <a:latin typeface="+mj-lt"/>
              </a:rPr>
              <a:t>Export </a:t>
            </a:r>
            <a:r>
              <a:rPr lang="en-US" sz="1600" b="1" dirty="0" err="1">
                <a:latin typeface="+mj-lt"/>
              </a:rPr>
              <a:t>zu</a:t>
            </a:r>
            <a:r>
              <a:rPr lang="en-US" sz="1600" b="1" dirty="0">
                <a:latin typeface="+mj-lt"/>
              </a:rPr>
              <a:t> den Main Ports:</a:t>
            </a:r>
          </a:p>
          <a:p>
            <a:pPr algn="l"/>
            <a:r>
              <a:rPr lang="en-US" sz="1400" dirty="0">
                <a:latin typeface="+mj-lt"/>
              </a:rPr>
              <a:t>Jebel Ali, Jeddah, Dammam, Jakarta, Port Kelang, Bangkok, Busan, Singapore, Hong Kong, Shanghai, Xingang, Qingdao, Auckland, Alexandria, Aqaba, Ashdod, Nhava Sheva, Chennai, Veracruz, Altamira, </a:t>
            </a:r>
            <a:r>
              <a:rPr lang="en-US" sz="1400">
                <a:latin typeface="+mj-lt"/>
              </a:rPr>
              <a:t>Sao Paulo, Callao. </a:t>
            </a:r>
            <a:r>
              <a:rPr lang="de-DE" sz="1400" dirty="0">
                <a:latin typeface="+mj-lt"/>
              </a:rPr>
              <a:t>Durch die zusätzliche Nutzung dieser bedeutenden Häfen als t/s-Ports können wir großflächig den asiatischen Raum bedienen.</a:t>
            </a:r>
          </a:p>
          <a:p>
            <a:pPr algn="l"/>
            <a:br>
              <a:rPr lang="en-US" sz="1600" dirty="0">
                <a:latin typeface="+mj-lt"/>
              </a:rPr>
            </a:br>
            <a:r>
              <a:rPr lang="en-US" sz="1600" b="1" dirty="0">
                <a:latin typeface="+mj-lt"/>
              </a:rPr>
              <a:t>Import von den Main Ports:</a:t>
            </a:r>
          </a:p>
          <a:p>
            <a:pPr algn="l"/>
            <a:r>
              <a:rPr lang="en-US" sz="1400" dirty="0">
                <a:latin typeface="+mj-lt"/>
              </a:rPr>
              <a:t>Singapore, Bangkok, Shanghai Shenzhen, Ningbo, Qingdao, Xingang, Xiamen, Nhava Sheva, Kolkata, Chennai, New Delhi, Tuticorin, Hong Kong, Busan, Kaohsiung, Keelung, Taichung, Colombo.</a:t>
            </a:r>
            <a:br>
              <a:rPr lang="en-US" sz="1400" dirty="0">
                <a:latin typeface="+mj-lt"/>
              </a:rPr>
            </a:br>
            <a:r>
              <a:rPr lang="en-US" sz="1400" dirty="0" err="1">
                <a:latin typeface="+mj-lt"/>
              </a:rPr>
              <a:t>Weitere</a:t>
            </a:r>
            <a:r>
              <a:rPr lang="en-US" sz="1400" dirty="0">
                <a:latin typeface="+mj-lt"/>
              </a:rPr>
              <a:t> </a:t>
            </a:r>
            <a:r>
              <a:rPr lang="en-US" sz="1400" dirty="0" err="1">
                <a:latin typeface="+mj-lt"/>
              </a:rPr>
              <a:t>Relationen</a:t>
            </a:r>
            <a:r>
              <a:rPr lang="en-US" sz="1400" dirty="0">
                <a:latin typeface="+mj-lt"/>
              </a:rPr>
              <a:t> auf </a:t>
            </a:r>
            <a:r>
              <a:rPr lang="en-US" sz="1400" dirty="0" err="1">
                <a:latin typeface="+mj-lt"/>
              </a:rPr>
              <a:t>Anfrage</a:t>
            </a:r>
            <a:r>
              <a:rPr lang="en-US" sz="1400" dirty="0">
                <a:latin typeface="+mj-lt"/>
              </a:rPr>
              <a:t>. </a:t>
            </a:r>
          </a:p>
          <a:p>
            <a:pPr algn="l"/>
            <a:r>
              <a:rPr lang="en-US" sz="1600" b="1" dirty="0">
                <a:latin typeface="+mj-lt"/>
              </a:rPr>
              <a:t>Rail Import &amp; Export:</a:t>
            </a:r>
          </a:p>
          <a:p>
            <a:pPr algn="l"/>
            <a:r>
              <a:rPr lang="de-DE" sz="1400" dirty="0">
                <a:latin typeface="+mj-lt"/>
              </a:rPr>
              <a:t>Export vom und nach China via Xi`an</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4924" y="109058"/>
            <a:ext cx="3197829" cy="1243190"/>
          </a:xfrm>
          <a:prstGeom prst="rect">
            <a:avLst/>
          </a:prstGeom>
          <a:solidFill>
            <a:srgbClr val="55544F"/>
          </a:solidFill>
        </p:spPr>
      </p:pic>
      <p:sp>
        <p:nvSpPr>
          <p:cNvPr id="6" name="Textfeld 5"/>
          <p:cNvSpPr txBox="1"/>
          <p:nvPr/>
        </p:nvSpPr>
        <p:spPr>
          <a:xfrm>
            <a:off x="508932" y="6280110"/>
            <a:ext cx="9286613" cy="292388"/>
          </a:xfrm>
          <a:prstGeom prst="rect">
            <a:avLst/>
          </a:prstGeom>
          <a:noFill/>
        </p:spPr>
        <p:txBody>
          <a:bodyPr wrap="square" rtlCol="0">
            <a:spAutoFit/>
          </a:bodyPr>
          <a:lstStyle/>
          <a:p>
            <a:r>
              <a:rPr lang="de-DE" sz="1300" dirty="0">
                <a:latin typeface="+mj-lt"/>
              </a:rPr>
              <a:t>Bei Fragen zu Raten und Konditionen senden Sie uns Ihr Anliegen an </a:t>
            </a:r>
            <a:r>
              <a:rPr lang="de-DE" sz="1300" b="1" dirty="0">
                <a:latin typeface="+mj-lt"/>
              </a:rPr>
              <a:t>sales@clg-hamburg.de</a:t>
            </a:r>
            <a:r>
              <a:rPr lang="de-DE" sz="1300" dirty="0">
                <a:latin typeface="+mj-lt"/>
              </a:rPr>
              <a:t> oder rufen Sie uns gerne an.</a:t>
            </a:r>
          </a:p>
        </p:txBody>
      </p:sp>
      <p:pic>
        <p:nvPicPr>
          <p:cNvPr id="7" name="Grafik 6"/>
          <p:cNvPicPr>
            <a:picLocks noChangeAspect="1"/>
          </p:cNvPicPr>
          <p:nvPr/>
        </p:nvPicPr>
        <p:blipFill>
          <a:blip r:embed="rId3"/>
          <a:stretch>
            <a:fillRect/>
          </a:stretch>
        </p:blipFill>
        <p:spPr>
          <a:xfrm>
            <a:off x="5423622" y="1263077"/>
            <a:ext cx="6075388" cy="5100637"/>
          </a:xfrm>
          <a:prstGeom prst="rect">
            <a:avLst/>
          </a:prstGeom>
        </p:spPr>
      </p:pic>
      <p:sp>
        <p:nvSpPr>
          <p:cNvPr id="8" name="Textfeld 7"/>
          <p:cNvSpPr txBox="1"/>
          <p:nvPr/>
        </p:nvSpPr>
        <p:spPr>
          <a:xfrm>
            <a:off x="12027187" y="2304488"/>
            <a:ext cx="164813" cy="2305108"/>
          </a:xfrm>
          <a:prstGeom prst="rect">
            <a:avLst/>
          </a:prstGeom>
          <a:solidFill>
            <a:srgbClr val="34717B"/>
          </a:solidFill>
        </p:spPr>
        <p:txBody>
          <a:bodyPr wrap="square" rtlCol="0">
            <a:spAutoFit/>
          </a:bodyPr>
          <a:lstStyle/>
          <a:p>
            <a:endParaRPr lang="de-DE" dirty="0"/>
          </a:p>
        </p:txBody>
      </p:sp>
      <p:pic>
        <p:nvPicPr>
          <p:cNvPr id="12" name="Grafik 11"/>
          <p:cNvPicPr>
            <a:picLocks noChangeAspect="1"/>
          </p:cNvPicPr>
          <p:nvPr/>
        </p:nvPicPr>
        <p:blipFill>
          <a:blip r:embed="rId4"/>
          <a:stretch>
            <a:fillRect/>
          </a:stretch>
        </p:blipFill>
        <p:spPr>
          <a:xfrm>
            <a:off x="12027187" y="0"/>
            <a:ext cx="164606" cy="2304488"/>
          </a:xfrm>
          <a:prstGeom prst="rect">
            <a:avLst/>
          </a:prstGeom>
          <a:solidFill>
            <a:srgbClr val="34717B"/>
          </a:solidFill>
          <a:ln>
            <a:noFill/>
          </a:ln>
        </p:spPr>
      </p:pic>
      <p:sp>
        <p:nvSpPr>
          <p:cNvPr id="16" name="Textfeld 15"/>
          <p:cNvSpPr txBox="1"/>
          <p:nvPr/>
        </p:nvSpPr>
        <p:spPr>
          <a:xfrm>
            <a:off x="12027187" y="4609596"/>
            <a:ext cx="164813" cy="2248404"/>
          </a:xfrm>
          <a:prstGeom prst="rect">
            <a:avLst/>
          </a:prstGeom>
          <a:solidFill>
            <a:srgbClr val="56544F"/>
          </a:solidFill>
        </p:spPr>
        <p:txBody>
          <a:bodyPr wrap="square" rtlCol="0">
            <a:spAutoFit/>
          </a:bodyPr>
          <a:lstStyle/>
          <a:p>
            <a:endParaRPr lang="de-DE" dirty="0"/>
          </a:p>
        </p:txBody>
      </p:sp>
    </p:spTree>
    <p:extLst>
      <p:ext uri="{BB962C8B-B14F-4D97-AF65-F5344CB8AC3E}">
        <p14:creationId xmlns:p14="http://schemas.microsoft.com/office/powerpoint/2010/main" val="215440064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021A3ACA4893B41AA54B0938C8111E4" ma:contentTypeVersion="14" ma:contentTypeDescription="Ein neues Dokument erstellen." ma:contentTypeScope="" ma:versionID="3e87de59cc9283340813f7ada774c763">
  <xsd:schema xmlns:xsd="http://www.w3.org/2001/XMLSchema" xmlns:xs="http://www.w3.org/2001/XMLSchema" xmlns:p="http://schemas.microsoft.com/office/2006/metadata/properties" xmlns:ns2="4910008e-3a20-4ed2-b94a-d9c36d24591d" xmlns:ns3="f3121ed9-58b4-48ad-86fe-0d8436924030" targetNamespace="http://schemas.microsoft.com/office/2006/metadata/properties" ma:root="true" ma:fieldsID="dfa29f40d9e1dfb27d37ebbd9da94694" ns2:_="" ns3:_="">
    <xsd:import namespace="4910008e-3a20-4ed2-b94a-d9c36d24591d"/>
    <xsd:import namespace="f3121ed9-58b4-48ad-86fe-0d84369240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10008e-3a20-4ed2-b94a-d9c36d2459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3fc4ed5-e144-4c85-a53c-dad5dd1980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121ed9-58b4-48ad-86fe-0d8436924030"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d733bd40-04c8-4a64-a8d7-16efb87a2447}" ma:internalName="TaxCatchAll" ma:showField="CatchAllData" ma:web="f3121ed9-58b4-48ad-86fe-0d84369240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10008e-3a20-4ed2-b94a-d9c36d24591d">
      <Terms xmlns="http://schemas.microsoft.com/office/infopath/2007/PartnerControls"/>
    </lcf76f155ced4ddcb4097134ff3c332f>
    <TaxCatchAll xmlns="f3121ed9-58b4-48ad-86fe-0d84369240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D1F1A9-7FD2-4935-BC7C-9C0AFF0599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10008e-3a20-4ed2-b94a-d9c36d24591d"/>
    <ds:schemaRef ds:uri="f3121ed9-58b4-48ad-86fe-0d84369240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4F64D4-3225-4ED2-B6AE-AE0E1E41EE44}">
  <ds:schemaRefs>
    <ds:schemaRef ds:uri="http://schemas.microsoft.com/office/2006/metadata/properties"/>
    <ds:schemaRef ds:uri="http://schemas.microsoft.com/office/infopath/2007/PartnerControls"/>
    <ds:schemaRef ds:uri="4910008e-3a20-4ed2-b94a-d9c36d24591d"/>
    <ds:schemaRef ds:uri="f3121ed9-58b4-48ad-86fe-0d8436924030"/>
  </ds:schemaRefs>
</ds:datastoreItem>
</file>

<file path=customXml/itemProps3.xml><?xml version="1.0" encoding="utf-8"?>
<ds:datastoreItem xmlns:ds="http://schemas.openxmlformats.org/officeDocument/2006/customXml" ds:itemID="{0346BBC5-10B9-4C9A-9190-AE57BA26CB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423</Words>
  <Application>Microsoft Office PowerPoint</Application>
  <PresentationFormat>Breitbild</PresentationFormat>
  <Paragraphs>15</Paragraphs>
  <Slides>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vt:i4>
      </vt:variant>
    </vt:vector>
  </HeadingPairs>
  <TitlesOfParts>
    <vt:vector size="8" baseType="lpstr">
      <vt:lpstr>Arial</vt:lpstr>
      <vt:lpstr>Calibri</vt:lpstr>
      <vt:lpstr>Calibri Light</vt:lpstr>
      <vt:lpstr>Office</vt:lpstr>
      <vt:lpstr>NVOCC –  Service der neuesten Generation</vt:lpstr>
      <vt:lpstr>Die Welt im Blick. Hamburg, Bremen und Rotterdam im Herzen.</vt:lpstr>
      <vt:lpstr>Kommunikation die verbindet und Zufriedenheit schafft!</vt:lpstr>
      <vt:lpstr>Volle Ladung. Volle Kraft voraus.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NVOCC –  the new generation of services</dc:title>
  <dc:creator>Maximilian Wolczik</dc:creator>
  <cp:lastModifiedBy>Tom Ahmann</cp:lastModifiedBy>
  <cp:revision>104</cp:revision>
  <dcterms:created xsi:type="dcterms:W3CDTF">2019-01-08T10:46:27Z</dcterms:created>
  <dcterms:modified xsi:type="dcterms:W3CDTF">2023-12-05T13:17:45Z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0x0101008021A3ACA4893B41AA54B0938C8111E4</vt:lpwstr>
  </property>
  <property fmtid="{D5CDD505-2E9C-101B-9397-08002B2CF9AE}" pid="3" name="MediaServiceImageTags">
    <vt:lpwstr/>
  </property>
</Properties>
</file>